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6" r:id="rId3"/>
    <p:sldId id="271" r:id="rId4"/>
    <p:sldId id="278" r:id="rId5"/>
    <p:sldId id="277" r:id="rId6"/>
    <p:sldId id="279" r:id="rId7"/>
    <p:sldId id="280" r:id="rId8"/>
    <p:sldId id="281" r:id="rId9"/>
    <p:sldId id="285" r:id="rId10"/>
    <p:sldId id="282" r:id="rId11"/>
    <p:sldId id="284" r:id="rId12"/>
    <p:sldId id="287" r:id="rId13"/>
    <p:sldId id="290" r:id="rId14"/>
    <p:sldId id="286" r:id="rId15"/>
    <p:sldId id="291" r:id="rId16"/>
    <p:sldId id="292" r:id="rId17"/>
    <p:sldId id="288" r:id="rId18"/>
    <p:sldId id="289" r:id="rId19"/>
    <p:sldId id="293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배달의민족 한나는 열한살" panose="020B0600000101010101" pitchFamily="50" charset="-127"/>
      <p:regular r:id="rId23"/>
    </p:embeddedFont>
    <p:embeddedFont>
      <p:font typeface="배달의민족 한나체 Air" panose="020B0600000101010101" pitchFamily="50" charset="-127"/>
      <p:regular r:id="rId24"/>
    </p:embeddedFont>
    <p:embeddedFont>
      <p:font typeface="배달의민족 한나체 Pro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0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AB5D5-9629-4DC1-BB0C-12784E154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5D6EE8-0A0F-45F4-97BF-A9058E20D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84FD7-430E-4AB0-BBFA-B9531DF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93678-8AF1-496C-99E3-4F483A2D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964C5-680B-4B69-A7FE-949889D0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07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BC23C-F60B-4705-A871-BDA43C2D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17CC9D-C2B8-4359-AAF7-BA14D9900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0B81F-38AD-46E8-85A7-9B29087CE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67C33A-D619-4AAC-9C8C-6B368F06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1256C-0567-4B42-97F4-9C50B783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68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0A901-5786-4AEF-A876-DD5EDA86D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EB95E9-5071-496D-B536-A6A7C28AE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E3831-663D-4C7A-933E-56B0E70D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17225-1C68-4C66-BC97-3785C06D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8622A-A453-423C-B4F4-7E0C012B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D427C-953D-453A-8435-28AAE68F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84CD8-FFDD-433D-B5BE-3B6F3E673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A979D-510A-4447-8137-BC185121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CF9A3-6FEA-42A9-A0F6-782DA5C7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3A61E-0CB4-4882-A083-000E85CC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7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843E7-1675-4479-86A5-54058DAE5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8A056-3DE6-4985-962A-9D5E50EE8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FAEC8-C56C-4E7F-800C-ED5D785B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C9CA3-1D8F-40EC-B9D3-76AC2C3C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0A2F1-FA31-40F0-B571-C1C43012B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1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A9299-C137-45D5-99F5-0E1A682F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65001-0054-4FCD-A404-09CDE955B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E3C7D0-E967-4773-80E9-007E20A0D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653D8-D8A5-476D-B4CD-CCF82B69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3FB803-72C2-4301-A52B-D1F2D025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42D02-332B-46E4-B309-E64801F1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EFCD2-F484-4E5D-80B7-1633109A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86C282-1CAE-4D2F-B2D5-068BA58BD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5316B4-C372-4CEB-B179-3999F1EA2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C18FF1-9E46-4D18-86D6-7B613E70F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40301C-2441-490B-B3F6-3B7960833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9D43D6-D462-418F-A4E1-4700071D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89F45A-BA20-4314-949B-D176DCA52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86A4D8-71BE-4D47-8882-8ABFD8B5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37995-C341-4CE0-AC46-128AD64B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629ADC-AD4A-41D4-97AC-5DFE7801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E82ED-67C6-44F5-B28D-131F82E1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FF393-A1E9-485E-AC67-CBDEA855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9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8AA14F-EEF5-4FC3-9C59-6359C635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2CB55E-2AD5-490F-8153-31D4060B1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843C9-EC2E-4F85-BB37-E36233BD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1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CC1A-07DB-4B4F-924C-BCCE04C8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AABCB-EC3F-4592-BE77-55865D0B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8689B1-E937-43F2-A3B6-9F7438637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47753-5400-40D0-BE98-E679AC04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FDB65A-A56E-4FF0-BC1E-FC6656D9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7181D7-0C22-4F16-8E5A-4672538A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0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B58AB-C867-467F-866F-DB26607F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C420E7-5488-45B3-8146-3EEDF7E2D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5F87EF-8796-44E5-BC93-5902A49C7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1BE6B9-296D-42F4-B2B4-BE389C01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278E5-F703-4A07-AB5F-75AA3CEF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E74DFE-6F35-40BC-BBDF-40846BE1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0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25AA7F-56D0-42C9-8365-F848B8C7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634DC-E74C-441D-8A4E-EAB2A292A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BF4EA-DF9E-4052-AC63-2C474856F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9BF84-16EC-4FAF-833B-495568458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47F86-7877-4948-A05C-5AF893ABC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99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89998-EA0E-48FE-AC86-F35684204846}"/>
              </a:ext>
            </a:extLst>
          </p:cNvPr>
          <p:cNvSpPr txBox="1"/>
          <p:nvPr/>
        </p:nvSpPr>
        <p:spPr>
          <a:xfrm>
            <a:off x="0" y="2205806"/>
            <a:ext cx="121920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3600" b="1" dirty="0">
                <a:latin typeface="배달의민족 한나체 Pro" panose="020B0600000101010101" pitchFamily="50" charset="-127"/>
                <a:ea typeface="배달의민족 한나체 Pro" panose="020B0600000101010101"/>
              </a:rPr>
              <a:t>텍스트 마이닝을 이용한 소비자 분석 프로젝트</a:t>
            </a:r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/>
            </a:endParaRPr>
          </a:p>
          <a:p>
            <a:pPr algn="ctr"/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36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</a:t>
            </a:r>
          </a:p>
          <a:p>
            <a:pPr algn="ctr"/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36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                   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휴먼지능정보공학과 류지혜 이지민</a:t>
            </a:r>
            <a:endParaRPr lang="en-US" altLang="ko-KR" sz="2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</a:t>
            </a:r>
            <a:r>
              <a:rPr lang="ko-KR" altLang="en-US" sz="40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전처리</a:t>
            </a:r>
            <a:endParaRPr lang="ko-KR" altLang="en-US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3319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과정 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리뷰를 단어별로 토큰화 하여</a:t>
            </a:r>
            <a:endParaRPr lang="en-US" altLang="ko-KR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긍정</a:t>
            </a: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단어 매칭에 활용</a:t>
            </a:r>
            <a:endParaRPr lang="en-US" altLang="ko-KR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D9F63C-8B7D-479A-907B-E70360F92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"/>
          <a:stretch/>
        </p:blipFill>
        <p:spPr>
          <a:xfrm>
            <a:off x="4489072" y="1277442"/>
            <a:ext cx="7391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7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</a:t>
            </a:r>
            <a:r>
              <a:rPr lang="ko-KR" altLang="en-US" sz="40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전처리</a:t>
            </a:r>
            <a:endParaRPr lang="ko-KR" altLang="en-US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2119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과정 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빈도 분석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빈도가 높은 </a:t>
            </a: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긍정어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부정어를 감성분석 사전에 추가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ADE45C-6A77-464C-A8A4-2F2DB60A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7" y="2690336"/>
            <a:ext cx="10430353" cy="37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2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139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 사전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 단어 사전에 데이터 빈도분석 결과에 나타난 </a:t>
            </a:r>
            <a:r>
              <a:rPr lang="ko-KR" altLang="en-US" sz="24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</a:t>
            </a: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부정어 추가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7EA27B-E519-45C7-BB1C-09207B03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2777856"/>
            <a:ext cx="9753319" cy="31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4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1472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기초 통계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4A3F406E-4FF5-44E3-A829-B91600D0D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120028"/>
              </p:ext>
            </p:extLst>
          </p:nvPr>
        </p:nvGraphicFramePr>
        <p:xfrm>
          <a:off x="1253243" y="2723452"/>
          <a:ext cx="8235386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186">
                  <a:extLst>
                    <a:ext uri="{9D8B030D-6E8A-4147-A177-3AD203B41FA5}">
                      <a16:colId xmlns:a16="http://schemas.microsoft.com/office/drawing/2014/main" val="1902502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86887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330481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5280817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471101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395832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416700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748788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29914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91252575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있음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없음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품질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배터리수명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성능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조작성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착용감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음질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휴대성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세대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586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3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세대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286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225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351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1373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8187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F8B2730-6DD5-4D6B-9A3B-AC39EF2D7B14}"/>
              </a:ext>
            </a:extLst>
          </p:cNvPr>
          <p:cNvSpPr txBox="1"/>
          <p:nvPr/>
        </p:nvSpPr>
        <p:spPr>
          <a:xfrm>
            <a:off x="1253243" y="5092586"/>
            <a:ext cx="853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음질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리뷰수가 가장 많고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품질</a:t>
            </a:r>
            <a:r>
              <a:rPr lang="en-US" altLang="ko-KR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성능</a:t>
            </a:r>
            <a:r>
              <a:rPr lang="en-US" altLang="ko-KR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디자인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</a:t>
            </a:r>
            <a:r>
              <a:rPr lang="ko-KR" altLang="en-US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다음 으로 많음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0A78BD9C-D944-4957-8D54-1F523AE18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310969"/>
              </p:ext>
            </p:extLst>
          </p:nvPr>
        </p:nvGraphicFramePr>
        <p:xfrm>
          <a:off x="1253243" y="4293172"/>
          <a:ext cx="8235390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253">
                  <a:extLst>
                    <a:ext uri="{9D8B030D-6E8A-4147-A177-3AD203B41FA5}">
                      <a16:colId xmlns:a16="http://schemas.microsoft.com/office/drawing/2014/main" val="1403874275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4071360143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2636177664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969886229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3441332846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2429861825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1150674224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3005988361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1133855137"/>
                    </a:ext>
                  </a:extLst>
                </a:gridCol>
                <a:gridCol w="819761">
                  <a:extLst>
                    <a:ext uri="{9D8B030D-6E8A-4147-A177-3AD203B41FA5}">
                      <a16:colId xmlns:a16="http://schemas.microsoft.com/office/drawing/2014/main" val="193507009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4"/>
                          </a:solidFill>
                        </a:rPr>
                        <a:t>1959</a:t>
                      </a:r>
                      <a:endParaRPr lang="ko-KR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61096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AB34789-9439-4BD6-BD13-E7E81905C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710" y="1541151"/>
            <a:ext cx="7205103" cy="9672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63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1472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기초 통계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E2B93-859A-41A2-84CD-2EA7E9F3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4" y="3476418"/>
            <a:ext cx="2686050" cy="20955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635445-9C03-4D59-9622-0E468A78DF71}"/>
              </a:ext>
            </a:extLst>
          </p:cNvPr>
          <p:cNvGrpSpPr/>
          <p:nvPr/>
        </p:nvGrpSpPr>
        <p:grpSpPr>
          <a:xfrm>
            <a:off x="5992303" y="2095477"/>
            <a:ext cx="4798360" cy="4167687"/>
            <a:chOff x="6520604" y="1692369"/>
            <a:chExt cx="4806764" cy="433256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FB2057-3C44-45C5-B07D-BDA82BE6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5321" y="1692369"/>
              <a:ext cx="2125369" cy="34701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E0BADE-0F45-4021-B5BC-17EA26397C40}"/>
                </a:ext>
              </a:extLst>
            </p:cNvPr>
            <p:cNvSpPr txBox="1"/>
            <p:nvPr/>
          </p:nvSpPr>
          <p:spPr>
            <a:xfrm>
              <a:off x="6520604" y="5417027"/>
              <a:ext cx="4806764" cy="607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대부분의 리뷰 </a:t>
              </a:r>
              <a:r>
                <a:rPr lang="ko-KR" altLang="en-US" sz="1600" b="1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별점</a:t>
              </a:r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4~5</a:t>
              </a:r>
              <a:r>
                <a:rPr lang="ko-KR" altLang="en-US" sz="1600" b="1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점대</a:t>
              </a:r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분포</a:t>
              </a:r>
              <a:endPara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소비자들이 부정적인 리뷰를 잘 남기지 않음을 알 수 있음</a:t>
              </a:r>
              <a:r>
                <a: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A4A3F52-DF36-42C6-99D4-DDC8AFE87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690" y="1079161"/>
            <a:ext cx="6440542" cy="6904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1C9E4C-527C-42D1-B96C-F497B597C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9" y="2337250"/>
            <a:ext cx="4069827" cy="10443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684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67508" y="1272658"/>
            <a:ext cx="1080689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감정분석</a:t>
            </a:r>
            <a:endParaRPr lang="en-US" altLang="ko-KR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582AC8-7EA6-483F-867A-10B979D5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9" y="2472267"/>
            <a:ext cx="4663913" cy="309880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499DB8-CBE3-49CB-A984-DCAF0C581AAD}"/>
              </a:ext>
            </a:extLst>
          </p:cNvPr>
          <p:cNvSpPr/>
          <p:nvPr/>
        </p:nvSpPr>
        <p:spPr>
          <a:xfrm>
            <a:off x="4980391" y="3714425"/>
            <a:ext cx="426720" cy="3657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798AC-5EB3-44A3-AA75-67ADD2E709A6}"/>
              </a:ext>
            </a:extLst>
          </p:cNvPr>
          <p:cNvSpPr txBox="1"/>
          <p:nvPr/>
        </p:nvSpPr>
        <p:spPr>
          <a:xfrm>
            <a:off x="5618569" y="5714038"/>
            <a:ext cx="4798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별점과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리뷰의 긍정도가 상이한 리뷰는 제외함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너무 좋고 만족합니다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별점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35ABFB-4914-47D0-9AD6-CB6B4325C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69" y="2325823"/>
            <a:ext cx="6093199" cy="31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42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감정분석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AF0FF-F878-4464-9CA5-C5184C076F11}"/>
              </a:ext>
            </a:extLst>
          </p:cNvPr>
          <p:cNvSpPr txBox="1"/>
          <p:nvPr/>
        </p:nvSpPr>
        <p:spPr>
          <a:xfrm>
            <a:off x="5477435" y="2736502"/>
            <a:ext cx="55841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 긍정도 평균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0.91</a:t>
            </a:r>
          </a:p>
          <a:p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 긍정도 평균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0.93</a:t>
            </a: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긍정도는 증가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F0B443-17A2-4D32-AF60-65F16A9F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7" y="2786072"/>
            <a:ext cx="3981450" cy="1657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23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감정분석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AF0FF-F878-4464-9CA5-C5184C076F11}"/>
              </a:ext>
            </a:extLst>
          </p:cNvPr>
          <p:cNvSpPr txBox="1"/>
          <p:nvPr/>
        </p:nvSpPr>
        <p:spPr>
          <a:xfrm>
            <a:off x="4643717" y="2767280"/>
            <a:ext cx="55841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  </a:t>
            </a:r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별점과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긍정도가 상이한 리뷰 제외한 결과  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별점이</a:t>
            </a:r>
            <a:r>
              <a:rPr lang="ko-KR" altLang="en-US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낮을 수록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긍정도가 낮고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4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별점이</a:t>
            </a:r>
            <a:r>
              <a:rPr lang="ko-KR" altLang="en-US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높을 수록 긍정도가 높아지는 것을 확인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BE73F3-0B03-45FC-BB6F-19AF7AA1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2103546"/>
            <a:ext cx="2948496" cy="38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감정분석 결과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22174B-5CAD-4C72-A580-EA35496B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7" y="2268071"/>
            <a:ext cx="1560151" cy="3594847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3653C30-14F8-44CD-8C41-CA46F9F1BA7C}"/>
              </a:ext>
            </a:extLst>
          </p:cNvPr>
          <p:cNvSpPr/>
          <p:nvPr/>
        </p:nvSpPr>
        <p:spPr>
          <a:xfrm>
            <a:off x="2174439" y="2697664"/>
            <a:ext cx="426720" cy="3657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9CD6A3B7-BF5F-4AB5-9B82-07C560AB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45672"/>
              </p:ext>
            </p:extLst>
          </p:nvPr>
        </p:nvGraphicFramePr>
        <p:xfrm>
          <a:off x="2965502" y="2224857"/>
          <a:ext cx="8235386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186">
                  <a:extLst>
                    <a:ext uri="{9D8B030D-6E8A-4147-A177-3AD203B41FA5}">
                      <a16:colId xmlns:a16="http://schemas.microsoft.com/office/drawing/2014/main" val="1902502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86887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330481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5280817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471101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395832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416700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748788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29914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91252575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있음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없음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품질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배터리수명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성능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조작성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착용감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음질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휴대성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세대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0.89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0.88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3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세대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0.89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818750"/>
                  </a:ext>
                </a:extLst>
              </a:tr>
            </a:tbl>
          </a:graphicData>
        </a:graphic>
      </p:graphicFrame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77A01350-76BD-4684-8C66-A3DC78203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966802"/>
              </p:ext>
            </p:extLst>
          </p:nvPr>
        </p:nvGraphicFramePr>
        <p:xfrm>
          <a:off x="2965502" y="3794577"/>
          <a:ext cx="8235390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216">
                  <a:extLst>
                    <a:ext uri="{9D8B030D-6E8A-4147-A177-3AD203B41FA5}">
                      <a16:colId xmlns:a16="http://schemas.microsoft.com/office/drawing/2014/main" val="1403874275"/>
                    </a:ext>
                  </a:extLst>
                </a:gridCol>
                <a:gridCol w="806825">
                  <a:extLst>
                    <a:ext uri="{9D8B030D-6E8A-4147-A177-3AD203B41FA5}">
                      <a16:colId xmlns:a16="http://schemas.microsoft.com/office/drawing/2014/main" val="4071360143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2636177664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969886229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3441332846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2429861825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1150674224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3005988361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1133855137"/>
                    </a:ext>
                  </a:extLst>
                </a:gridCol>
                <a:gridCol w="819761">
                  <a:extLst>
                    <a:ext uri="{9D8B030D-6E8A-4147-A177-3AD203B41FA5}">
                      <a16:colId xmlns:a16="http://schemas.microsoft.com/office/drawing/2014/main" val="193507009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긍정도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-0.1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610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125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 심리 분석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9CD6A3B7-BF5F-4AB5-9B82-07C560AB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64560"/>
              </p:ext>
            </p:extLst>
          </p:nvPr>
        </p:nvGraphicFramePr>
        <p:xfrm>
          <a:off x="1835949" y="2422861"/>
          <a:ext cx="8235386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186">
                  <a:extLst>
                    <a:ext uri="{9D8B030D-6E8A-4147-A177-3AD203B41FA5}">
                      <a16:colId xmlns:a16="http://schemas.microsoft.com/office/drawing/2014/main" val="1902502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86887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330481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5280817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471101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395832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416700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748788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29914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91252575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있음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없음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품질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배터리수명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성능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조작성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착용감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음질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휴대성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01009"/>
                  </a:ext>
                </a:extLst>
              </a:tr>
            </a:tbl>
          </a:graphicData>
        </a:graphic>
      </p:graphicFrame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77A01350-76BD-4684-8C66-A3DC78203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88072"/>
              </p:ext>
            </p:extLst>
          </p:nvPr>
        </p:nvGraphicFramePr>
        <p:xfrm>
          <a:off x="1835945" y="3311861"/>
          <a:ext cx="8235390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216">
                  <a:extLst>
                    <a:ext uri="{9D8B030D-6E8A-4147-A177-3AD203B41FA5}">
                      <a16:colId xmlns:a16="http://schemas.microsoft.com/office/drawing/2014/main" val="1403874275"/>
                    </a:ext>
                  </a:extLst>
                </a:gridCol>
                <a:gridCol w="806825">
                  <a:extLst>
                    <a:ext uri="{9D8B030D-6E8A-4147-A177-3AD203B41FA5}">
                      <a16:colId xmlns:a16="http://schemas.microsoft.com/office/drawing/2014/main" val="4071360143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2636177664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969886229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3441332846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2429861825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1150674224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3005988361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1133855137"/>
                    </a:ext>
                  </a:extLst>
                </a:gridCol>
                <a:gridCol w="819761">
                  <a:extLst>
                    <a:ext uri="{9D8B030D-6E8A-4147-A177-3AD203B41FA5}">
                      <a16:colId xmlns:a16="http://schemas.microsoft.com/office/drawing/2014/main" val="193507009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긍정도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-0.1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61096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7409B2-E48D-4A0E-B123-A93FDB3E5A6E}"/>
              </a:ext>
            </a:extLst>
          </p:cNvPr>
          <p:cNvSpPr txBox="1"/>
          <p:nvPr/>
        </p:nvSpPr>
        <p:spPr>
          <a:xfrm>
            <a:off x="1402895" y="3826164"/>
            <a:ext cx="1046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긍정도 평균 변화량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F3E87-A5A5-4620-A4F0-60AB50650B44}"/>
              </a:ext>
            </a:extLst>
          </p:cNvPr>
          <p:cNvSpPr txBox="1"/>
          <p:nvPr/>
        </p:nvSpPr>
        <p:spPr>
          <a:xfrm>
            <a:off x="4212899" y="3826164"/>
            <a:ext cx="59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+0.28				+0.08	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4BA5BA-E87C-4231-A518-EB169A200C99}"/>
              </a:ext>
            </a:extLst>
          </p:cNvPr>
          <p:cNvSpPr txBox="1"/>
          <p:nvPr/>
        </p:nvSpPr>
        <p:spPr>
          <a:xfrm>
            <a:off x="813505" y="4385527"/>
            <a:ext cx="10461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전체적으로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에어팟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세대보다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세대의 긍정도가 높다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 사양의 개선이 있는 카테고리의 긍정도 평균 변화량이 변화 없는 카테고리보다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3.5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 높았다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CAEC9-C408-4383-80F0-96BCE9309C34}"/>
              </a:ext>
            </a:extLst>
          </p:cNvPr>
          <p:cNvSpPr txBox="1"/>
          <p:nvPr/>
        </p:nvSpPr>
        <p:spPr>
          <a:xfrm>
            <a:off x="813505" y="5354840"/>
            <a:ext cx="10356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소비자들은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에어팟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개선된 성능 자체에 만족하여 리뷰의 긍정도가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28%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증가하였다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하지만 성능에 전혀 변화가 없는 카테고리의 긍정도가 소폭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(8%)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증가한 것으로 보아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어느 정도 보유 효과와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심적회계원리가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작용하였다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05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35903-5F29-41B9-B28D-E7C9305E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59" y="323627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배달의민족 한나체 Pro" panose="020B0600000101010101" pitchFamily="50" charset="-127"/>
                <a:ea typeface="배달의민족 한나체 Pro" panose="020B0600000101010101"/>
              </a:rPr>
              <a:t>목차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FB624-F668-40C5-A985-B2ED75A09C13}"/>
              </a:ext>
            </a:extLst>
          </p:cNvPr>
          <p:cNvSpPr/>
          <p:nvPr/>
        </p:nvSpPr>
        <p:spPr>
          <a:xfrm>
            <a:off x="493059" y="1721224"/>
            <a:ext cx="11205882" cy="4150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요약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</a:t>
            </a:r>
            <a:r>
              <a:rPr lang="ko-KR" altLang="en-US" sz="3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분석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결론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13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요약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001633-9A1B-4DB2-918C-B7BD8F8A6FEE}"/>
              </a:ext>
            </a:extLst>
          </p:cNvPr>
          <p:cNvGrpSpPr/>
          <p:nvPr/>
        </p:nvGrpSpPr>
        <p:grpSpPr>
          <a:xfrm>
            <a:off x="493059" y="2736502"/>
            <a:ext cx="11205882" cy="1384995"/>
            <a:chOff x="493059" y="1721224"/>
            <a:chExt cx="11205882" cy="138499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0C946C8-47E9-4D9C-89AC-BE254F1EC0CF}"/>
                </a:ext>
              </a:extLst>
            </p:cNvPr>
            <p:cNvSpPr/>
            <p:nvPr/>
          </p:nvSpPr>
          <p:spPr>
            <a:xfrm>
              <a:off x="493059" y="1721224"/>
              <a:ext cx="11205882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ko-KR" altLang="en-US" sz="2800" b="1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연구 주제</a:t>
              </a:r>
              <a:endParaRPr lang="en-US" altLang="ko-KR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endPara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비싼 전자제품을 소유하고 있음에 만족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vs 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전자제품의 발전된 성능에 만족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?</a:t>
              </a:r>
              <a:r>
                <a:rPr lang="ko-KR" altLang="en-US" sz="2800" b="1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</a:t>
              </a:r>
              <a:endPara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7B4F23D7-342A-45E9-8A52-4608F942F820}"/>
                </a:ext>
              </a:extLst>
            </p:cNvPr>
            <p:cNvSpPr/>
            <p:nvPr/>
          </p:nvSpPr>
          <p:spPr>
            <a:xfrm>
              <a:off x="493059" y="2645797"/>
              <a:ext cx="426720" cy="365760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838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C946C8-47E9-4D9C-89AC-BE254F1EC0CF}"/>
              </a:ext>
            </a:extLst>
          </p:cNvPr>
          <p:cNvSpPr/>
          <p:nvPr/>
        </p:nvSpPr>
        <p:spPr>
          <a:xfrm>
            <a:off x="493059" y="1721224"/>
            <a:ext cx="11205882" cy="407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 도출 과정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Text data :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네이버 쇼핑의 </a:t>
            </a: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리뷰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세대와 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세대의 리뷰 텍스트 마이닝으로 비교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소비자가 실제 변화된 성능을 체감하는가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3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소비자의 만족도에 반영된 심리는 무엇인가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요약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79FFCAC-CB6F-45E6-9CB4-12316449C900}"/>
              </a:ext>
            </a:extLst>
          </p:cNvPr>
          <p:cNvSpPr/>
          <p:nvPr/>
        </p:nvSpPr>
        <p:spPr>
          <a:xfrm>
            <a:off x="493059" y="3892225"/>
            <a:ext cx="426720" cy="3657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E307459-F506-4EB1-93EE-C160010CD006}"/>
              </a:ext>
            </a:extLst>
          </p:cNvPr>
          <p:cNvSpPr/>
          <p:nvPr/>
        </p:nvSpPr>
        <p:spPr>
          <a:xfrm>
            <a:off x="493059" y="4653135"/>
            <a:ext cx="426720" cy="3657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825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C946C8-47E9-4D9C-89AC-BE254F1EC0CF}"/>
              </a:ext>
            </a:extLst>
          </p:cNvPr>
          <p:cNvSpPr/>
          <p:nvPr/>
        </p:nvSpPr>
        <p:spPr>
          <a:xfrm>
            <a:off x="493059" y="1721224"/>
            <a:ext cx="11205882" cy="2602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연구 과정</a:t>
            </a:r>
            <a:endParaRPr lang="en-US" altLang="ko-KR" sz="28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네이버 쇼핑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무선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</a:t>
            </a: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불용어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제거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빈도수 분석으로 사전 생성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생성된 긍정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부정어 사전으로 감성분석 진행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후 긍정도 변화 비교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요약</a:t>
            </a:r>
          </a:p>
        </p:txBody>
      </p:sp>
    </p:spTree>
    <p:extLst>
      <p:ext uri="{BB962C8B-B14F-4D97-AF65-F5344CB8AC3E}">
        <p14:creationId xmlns:p14="http://schemas.microsoft.com/office/powerpoint/2010/main" val="20515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수집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498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네이버 쇼핑 리뷰 </a:t>
            </a:r>
            <a:r>
              <a:rPr lang="ko-KR" altLang="en-US" sz="3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네이버 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쇼핑은 </a:t>
            </a: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4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판매하는 모든 사이트의 리뷰를 볼 수 있음</a:t>
            </a:r>
            <a:endParaRPr lang="en-US" altLang="ko-KR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리뷰의 주제 별로 카테고리화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되어있음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6FF63-2A3D-41C0-8292-709179302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0" y="3644762"/>
            <a:ext cx="10144125" cy="18478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A8A8EB-E867-4A0D-BCFC-C4938BE922D1}"/>
              </a:ext>
            </a:extLst>
          </p:cNvPr>
          <p:cNvSpPr/>
          <p:nvPr/>
        </p:nvSpPr>
        <p:spPr>
          <a:xfrm>
            <a:off x="1102659" y="3644762"/>
            <a:ext cx="9840116" cy="57761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72B567-2F2C-447C-9A80-65F988CF390A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6159627" y="4085466"/>
            <a:ext cx="346311" cy="620130"/>
          </a:xfrm>
          <a:prstGeom prst="bentConnector2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9A8FD5-345D-4C44-9C91-9F0860F55875}"/>
              </a:ext>
            </a:extLst>
          </p:cNvPr>
          <p:cNvSpPr/>
          <p:nvPr/>
        </p:nvSpPr>
        <p:spPr>
          <a:xfrm>
            <a:off x="798650" y="4408009"/>
            <a:ext cx="3666564" cy="477755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1F3C9-7B64-41E7-AF5C-3D9365AC124E}"/>
              </a:ext>
            </a:extLst>
          </p:cNvPr>
          <p:cNvSpPr txBox="1"/>
          <p:nvPr/>
        </p:nvSpPr>
        <p:spPr>
          <a:xfrm>
            <a:off x="6591417" y="4368436"/>
            <a:ext cx="366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리뷰의 카테고리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86FAE4-7EF7-435C-9E4D-41D3ECACABE0}"/>
              </a:ext>
            </a:extLst>
          </p:cNvPr>
          <p:cNvSpPr txBox="1"/>
          <p:nvPr/>
        </p:nvSpPr>
        <p:spPr>
          <a:xfrm>
            <a:off x="798650" y="5680706"/>
            <a:ext cx="366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구매처 </a:t>
            </a:r>
            <a:r>
              <a:rPr lang="en-US" altLang="ko-KR" b="1" dirty="0">
                <a:solidFill>
                  <a:srgbClr val="00206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b="1" dirty="0">
                <a:solidFill>
                  <a:srgbClr val="00206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리뷰를 작성한 사이트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CFDD2F2-91AE-4A2B-A8C4-FB80A6071711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V="1">
            <a:off x="798650" y="4646886"/>
            <a:ext cx="12700" cy="1218485"/>
          </a:xfrm>
          <a:prstGeom prst="bentConnector3">
            <a:avLst>
              <a:gd name="adj1" fmla="val 180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84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수집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3965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 </a:t>
            </a:r>
            <a:r>
              <a:rPr lang="en-US" altLang="ko-KR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vs 2</a:t>
            </a: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 차이점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W1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칩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H1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칩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E5A7845-AFA2-4511-9AD6-F0F322D3E100}"/>
              </a:ext>
            </a:extLst>
          </p:cNvPr>
          <p:cNvSpPr/>
          <p:nvPr/>
        </p:nvSpPr>
        <p:spPr>
          <a:xfrm>
            <a:off x="5882640" y="2262128"/>
            <a:ext cx="426720" cy="3657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944286B6-C83A-44D6-9E21-AFB3EA3E4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929803"/>
              </p:ext>
            </p:extLst>
          </p:nvPr>
        </p:nvGraphicFramePr>
        <p:xfrm>
          <a:off x="1629864" y="2930711"/>
          <a:ext cx="9358992" cy="2337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9496">
                  <a:extLst>
                    <a:ext uri="{9D8B030D-6E8A-4147-A177-3AD203B41FA5}">
                      <a16:colId xmlns:a16="http://schemas.microsoft.com/office/drawing/2014/main" val="3793364219"/>
                    </a:ext>
                  </a:extLst>
                </a:gridCol>
                <a:gridCol w="4679496">
                  <a:extLst>
                    <a:ext uri="{9D8B030D-6E8A-4147-A177-3AD203B41FA5}">
                      <a16:colId xmlns:a16="http://schemas.microsoft.com/office/drawing/2014/main" val="3607033539"/>
                    </a:ext>
                  </a:extLst>
                </a:gridCol>
              </a:tblGrid>
              <a:tr h="3727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차이 있음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차이 없음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600949"/>
                  </a:ext>
                </a:extLst>
              </a:tr>
              <a:tr h="18798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페어링</a:t>
                      </a: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속도</a:t>
                      </a:r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통화 품질 </a:t>
                      </a:r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반응속도 개선</a:t>
                      </a:r>
                      <a:endParaRPr lang="en-US" altLang="ko-KR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배터리 개선</a:t>
                      </a:r>
                      <a:endParaRPr lang="en-US" altLang="ko-KR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음성으로 시리 호출</a:t>
                      </a:r>
                      <a:endParaRPr lang="en-US" altLang="ko-KR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품질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성능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배터리수명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기능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조작성</a:t>
                      </a:r>
                      <a:endParaRPr lang="en-US" altLang="ko-KR" sz="24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디자인 </a:t>
                      </a:r>
                      <a:endParaRPr lang="en-US" altLang="ko-KR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음질</a:t>
                      </a:r>
                      <a:endParaRPr lang="en-US" altLang="ko-KR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디자인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착용감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휴대성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</a:t>
                      </a: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음질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512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42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수집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2580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 결과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25E0D-9998-4F28-8784-F6FC4816E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40"/>
          <a:stretch/>
        </p:blipFill>
        <p:spPr>
          <a:xfrm>
            <a:off x="506225" y="2012798"/>
            <a:ext cx="5786999" cy="141620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950D709-4D3B-4373-9675-4A1E7A4DEC29}"/>
              </a:ext>
            </a:extLst>
          </p:cNvPr>
          <p:cNvSpPr/>
          <p:nvPr/>
        </p:nvSpPr>
        <p:spPr>
          <a:xfrm>
            <a:off x="3341874" y="3603812"/>
            <a:ext cx="62753" cy="627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B674C4-6985-4A66-891E-26006FE68477}"/>
              </a:ext>
            </a:extLst>
          </p:cNvPr>
          <p:cNvSpPr/>
          <p:nvPr/>
        </p:nvSpPr>
        <p:spPr>
          <a:xfrm>
            <a:off x="3341874" y="3810000"/>
            <a:ext cx="62753" cy="627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E55AD4B-55BE-4C24-9E27-83380B0CBA20}"/>
              </a:ext>
            </a:extLst>
          </p:cNvPr>
          <p:cNvSpPr/>
          <p:nvPr/>
        </p:nvSpPr>
        <p:spPr>
          <a:xfrm>
            <a:off x="3341873" y="4007396"/>
            <a:ext cx="62753" cy="627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14019F-3ADB-4836-B2B4-AA7D9CE66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53"/>
          <a:stretch/>
        </p:blipFill>
        <p:spPr>
          <a:xfrm>
            <a:off x="506225" y="4593504"/>
            <a:ext cx="5938836" cy="1601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D70A4-6DBC-4934-B799-120AB4CA72BE}"/>
              </a:ext>
            </a:extLst>
          </p:cNvPr>
          <p:cNvSpPr txBox="1"/>
          <p:nvPr/>
        </p:nvSpPr>
        <p:spPr>
          <a:xfrm>
            <a:off x="7817223" y="3628858"/>
            <a:ext cx="371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전체 리뷰 수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3684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9C4BEB1-22E7-4DE0-B0CA-9932EDEAF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038" y="2309871"/>
            <a:ext cx="2247900" cy="1195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695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</a:t>
            </a:r>
            <a:r>
              <a:rPr lang="ko-KR" altLang="en-US" sz="40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전처리</a:t>
            </a:r>
            <a:endParaRPr lang="ko-KR" altLang="en-US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3319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과정 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불용어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제거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특수기호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모음 제거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6D60C-A176-46FA-8170-5F6AEE12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49" y="1921284"/>
            <a:ext cx="8192989" cy="45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9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607</Words>
  <Application>Microsoft Office PowerPoint</Application>
  <PresentationFormat>와이드스크린</PresentationFormat>
  <Paragraphs>222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배달의민족 한나체 Air</vt:lpstr>
      <vt:lpstr>Wingdings</vt:lpstr>
      <vt:lpstr>맑은 고딕</vt:lpstr>
      <vt:lpstr>배달의민족 한나는 열한살</vt:lpstr>
      <vt:lpstr>배달의민족 한나체 Pro</vt:lpstr>
      <vt:lpstr>Arial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지민</dc:creator>
  <cp:lastModifiedBy>유지혜</cp:lastModifiedBy>
  <cp:revision>82</cp:revision>
  <dcterms:created xsi:type="dcterms:W3CDTF">2020-05-23T03:03:32Z</dcterms:created>
  <dcterms:modified xsi:type="dcterms:W3CDTF">2020-06-21T16:09:57Z</dcterms:modified>
</cp:coreProperties>
</file>